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6" r:id="rId4"/>
    <p:sldId id="318" r:id="rId5"/>
    <p:sldId id="317" r:id="rId6"/>
    <p:sldId id="319" r:id="rId7"/>
    <p:sldId id="320" r:id="rId8"/>
    <p:sldId id="325" r:id="rId9"/>
    <p:sldId id="321" r:id="rId10"/>
    <p:sldId id="322" r:id="rId11"/>
    <p:sldId id="324" r:id="rId12"/>
    <p:sldId id="323" r:id="rId13"/>
    <p:sldId id="326" r:id="rId14"/>
    <p:sldId id="280" r:id="rId15"/>
    <p:sldId id="2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2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61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35F4B-98D9-EDD7-39BB-0740C467A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5604"/>
            <a:ext cx="10515600" cy="1093214"/>
          </a:xfrm>
        </p:spPr>
        <p:txBody>
          <a:bodyPr>
            <a:noAutofit/>
          </a:bodyPr>
          <a:lstStyle>
            <a:lvl1pPr algn="l">
              <a:defRPr sz="66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0550A6F-6F82-5D15-33BC-3EDABA365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38818"/>
            <a:ext cx="10515600" cy="490182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</a:t>
            </a:r>
            <a:r>
              <a:rPr lang="zh-CN" altLang="en-US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副标题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97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1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51910F3-528A-B6EB-EA6B-76929049F7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1220713">
            <a:off x="1351786" y="2212989"/>
            <a:ext cx="5109385" cy="3271253"/>
          </a:xfrm>
          <a:custGeom>
            <a:avLst/>
            <a:gdLst>
              <a:gd name="connsiteX0" fmla="*/ 0 w 5109385"/>
              <a:gd name="connsiteY0" fmla="*/ 0 h 3271253"/>
              <a:gd name="connsiteX1" fmla="*/ 414428 w 5109385"/>
              <a:gd name="connsiteY1" fmla="*/ 0 h 3271253"/>
              <a:gd name="connsiteX2" fmla="*/ 1033231 w 5109385"/>
              <a:gd name="connsiteY2" fmla="*/ 0 h 3271253"/>
              <a:gd name="connsiteX3" fmla="*/ 1549847 w 5109385"/>
              <a:gd name="connsiteY3" fmla="*/ 0 h 3271253"/>
              <a:gd name="connsiteX4" fmla="*/ 2117556 w 5109385"/>
              <a:gd name="connsiteY4" fmla="*/ 0 h 3271253"/>
              <a:gd name="connsiteX5" fmla="*/ 2787453 w 5109385"/>
              <a:gd name="connsiteY5" fmla="*/ 0 h 3271253"/>
              <a:gd name="connsiteX6" fmla="*/ 3252975 w 5109385"/>
              <a:gd name="connsiteY6" fmla="*/ 0 h 3271253"/>
              <a:gd name="connsiteX7" fmla="*/ 3871778 w 5109385"/>
              <a:gd name="connsiteY7" fmla="*/ 0 h 3271253"/>
              <a:gd name="connsiteX8" fmla="*/ 4337300 w 5109385"/>
              <a:gd name="connsiteY8" fmla="*/ 0 h 3271253"/>
              <a:gd name="connsiteX9" fmla="*/ 5109385 w 5109385"/>
              <a:gd name="connsiteY9" fmla="*/ 0 h 3271253"/>
              <a:gd name="connsiteX10" fmla="*/ 5109385 w 5109385"/>
              <a:gd name="connsiteY10" fmla="*/ 577921 h 3271253"/>
              <a:gd name="connsiteX11" fmla="*/ 5109385 w 5109385"/>
              <a:gd name="connsiteY11" fmla="*/ 1057705 h 3271253"/>
              <a:gd name="connsiteX12" fmla="*/ 5109385 w 5109385"/>
              <a:gd name="connsiteY12" fmla="*/ 1668339 h 3271253"/>
              <a:gd name="connsiteX13" fmla="*/ 5109385 w 5109385"/>
              <a:gd name="connsiteY13" fmla="*/ 2213548 h 3271253"/>
              <a:gd name="connsiteX14" fmla="*/ 5109385 w 5109385"/>
              <a:gd name="connsiteY14" fmla="*/ 3271253 h 3271253"/>
              <a:gd name="connsiteX15" fmla="*/ 4490582 w 5109385"/>
              <a:gd name="connsiteY15" fmla="*/ 3271253 h 3271253"/>
              <a:gd name="connsiteX16" fmla="*/ 3922872 w 5109385"/>
              <a:gd name="connsiteY16" fmla="*/ 3271253 h 3271253"/>
              <a:gd name="connsiteX17" fmla="*/ 3406257 w 5109385"/>
              <a:gd name="connsiteY17" fmla="*/ 3271253 h 3271253"/>
              <a:gd name="connsiteX18" fmla="*/ 2787453 w 5109385"/>
              <a:gd name="connsiteY18" fmla="*/ 3271253 h 3271253"/>
              <a:gd name="connsiteX19" fmla="*/ 2219744 w 5109385"/>
              <a:gd name="connsiteY19" fmla="*/ 3271253 h 3271253"/>
              <a:gd name="connsiteX20" fmla="*/ 1549847 w 5109385"/>
              <a:gd name="connsiteY20" fmla="*/ 3271253 h 3271253"/>
              <a:gd name="connsiteX21" fmla="*/ 879950 w 5109385"/>
              <a:gd name="connsiteY21" fmla="*/ 3271253 h 3271253"/>
              <a:gd name="connsiteX22" fmla="*/ 0 w 5109385"/>
              <a:gd name="connsiteY22" fmla="*/ 3271253 h 3271253"/>
              <a:gd name="connsiteX23" fmla="*/ 0 w 5109385"/>
              <a:gd name="connsiteY23" fmla="*/ 2693332 h 3271253"/>
              <a:gd name="connsiteX24" fmla="*/ 0 w 5109385"/>
              <a:gd name="connsiteY24" fmla="*/ 2115410 h 3271253"/>
              <a:gd name="connsiteX25" fmla="*/ 0 w 5109385"/>
              <a:gd name="connsiteY25" fmla="*/ 1570201 h 3271253"/>
              <a:gd name="connsiteX26" fmla="*/ 0 w 5109385"/>
              <a:gd name="connsiteY26" fmla="*/ 1024993 h 3271253"/>
              <a:gd name="connsiteX27" fmla="*/ 0 w 5109385"/>
              <a:gd name="connsiteY27" fmla="*/ 479784 h 3271253"/>
              <a:gd name="connsiteX28" fmla="*/ 0 w 5109385"/>
              <a:gd name="connsiteY28" fmla="*/ 0 h 32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9385" h="3271253" fill="none" extrusionOk="0">
                <a:moveTo>
                  <a:pt x="0" y="0"/>
                </a:moveTo>
                <a:cubicBezTo>
                  <a:pt x="164862" y="-1946"/>
                  <a:pt x="273480" y="18088"/>
                  <a:pt x="414428" y="0"/>
                </a:cubicBezTo>
                <a:cubicBezTo>
                  <a:pt x="555376" y="-18088"/>
                  <a:pt x="819077" y="60788"/>
                  <a:pt x="1033231" y="0"/>
                </a:cubicBezTo>
                <a:cubicBezTo>
                  <a:pt x="1247385" y="-60788"/>
                  <a:pt x="1322470" y="5574"/>
                  <a:pt x="1549847" y="0"/>
                </a:cubicBezTo>
                <a:cubicBezTo>
                  <a:pt x="1777224" y="-5574"/>
                  <a:pt x="1976542" y="26414"/>
                  <a:pt x="2117556" y="0"/>
                </a:cubicBezTo>
                <a:cubicBezTo>
                  <a:pt x="2258570" y="-26414"/>
                  <a:pt x="2651427" y="20614"/>
                  <a:pt x="2787453" y="0"/>
                </a:cubicBezTo>
                <a:cubicBezTo>
                  <a:pt x="2923479" y="-20614"/>
                  <a:pt x="3133938" y="35084"/>
                  <a:pt x="3252975" y="0"/>
                </a:cubicBezTo>
                <a:cubicBezTo>
                  <a:pt x="3372012" y="-35084"/>
                  <a:pt x="3573159" y="33242"/>
                  <a:pt x="3871778" y="0"/>
                </a:cubicBezTo>
                <a:cubicBezTo>
                  <a:pt x="4170397" y="-33242"/>
                  <a:pt x="4199488" y="8503"/>
                  <a:pt x="4337300" y="0"/>
                </a:cubicBezTo>
                <a:cubicBezTo>
                  <a:pt x="4475112" y="-8503"/>
                  <a:pt x="4816715" y="79081"/>
                  <a:pt x="5109385" y="0"/>
                </a:cubicBezTo>
                <a:cubicBezTo>
                  <a:pt x="5164082" y="171132"/>
                  <a:pt x="5096522" y="388096"/>
                  <a:pt x="5109385" y="577921"/>
                </a:cubicBezTo>
                <a:cubicBezTo>
                  <a:pt x="5122248" y="767746"/>
                  <a:pt x="5070130" y="960101"/>
                  <a:pt x="5109385" y="1057705"/>
                </a:cubicBezTo>
                <a:cubicBezTo>
                  <a:pt x="5148640" y="1155309"/>
                  <a:pt x="5041013" y="1418808"/>
                  <a:pt x="5109385" y="1668339"/>
                </a:cubicBezTo>
                <a:cubicBezTo>
                  <a:pt x="5177757" y="1917870"/>
                  <a:pt x="5057226" y="2045262"/>
                  <a:pt x="5109385" y="2213548"/>
                </a:cubicBezTo>
                <a:cubicBezTo>
                  <a:pt x="5161544" y="2381834"/>
                  <a:pt x="5052626" y="2773814"/>
                  <a:pt x="5109385" y="3271253"/>
                </a:cubicBezTo>
                <a:cubicBezTo>
                  <a:pt x="4808120" y="3316462"/>
                  <a:pt x="4719188" y="3239250"/>
                  <a:pt x="4490582" y="3271253"/>
                </a:cubicBezTo>
                <a:cubicBezTo>
                  <a:pt x="4261976" y="3303256"/>
                  <a:pt x="4189377" y="3268615"/>
                  <a:pt x="3922872" y="3271253"/>
                </a:cubicBezTo>
                <a:cubicBezTo>
                  <a:pt x="3656367" y="3273891"/>
                  <a:pt x="3549626" y="3267984"/>
                  <a:pt x="3406257" y="3271253"/>
                </a:cubicBezTo>
                <a:cubicBezTo>
                  <a:pt x="3262889" y="3274522"/>
                  <a:pt x="3052435" y="3219929"/>
                  <a:pt x="2787453" y="3271253"/>
                </a:cubicBezTo>
                <a:cubicBezTo>
                  <a:pt x="2522471" y="3322577"/>
                  <a:pt x="2428001" y="3206315"/>
                  <a:pt x="2219744" y="3271253"/>
                </a:cubicBezTo>
                <a:cubicBezTo>
                  <a:pt x="2011487" y="3336191"/>
                  <a:pt x="1716308" y="3240569"/>
                  <a:pt x="1549847" y="3271253"/>
                </a:cubicBezTo>
                <a:cubicBezTo>
                  <a:pt x="1383386" y="3301937"/>
                  <a:pt x="1021759" y="3261801"/>
                  <a:pt x="879950" y="3271253"/>
                </a:cubicBezTo>
                <a:cubicBezTo>
                  <a:pt x="738141" y="3280705"/>
                  <a:pt x="430910" y="3266154"/>
                  <a:pt x="0" y="3271253"/>
                </a:cubicBezTo>
                <a:cubicBezTo>
                  <a:pt x="-48608" y="3121652"/>
                  <a:pt x="24811" y="2820576"/>
                  <a:pt x="0" y="2693332"/>
                </a:cubicBezTo>
                <a:cubicBezTo>
                  <a:pt x="-24811" y="2566088"/>
                  <a:pt x="29348" y="2259082"/>
                  <a:pt x="0" y="2115410"/>
                </a:cubicBezTo>
                <a:cubicBezTo>
                  <a:pt x="-29348" y="1971738"/>
                  <a:pt x="58651" y="1700191"/>
                  <a:pt x="0" y="1570201"/>
                </a:cubicBezTo>
                <a:cubicBezTo>
                  <a:pt x="-58651" y="1440211"/>
                  <a:pt x="50067" y="1289884"/>
                  <a:pt x="0" y="1024993"/>
                </a:cubicBezTo>
                <a:cubicBezTo>
                  <a:pt x="-50067" y="760102"/>
                  <a:pt x="37376" y="653458"/>
                  <a:pt x="0" y="479784"/>
                </a:cubicBezTo>
                <a:cubicBezTo>
                  <a:pt x="-37376" y="306110"/>
                  <a:pt x="7017" y="186705"/>
                  <a:pt x="0" y="0"/>
                </a:cubicBezTo>
                <a:close/>
              </a:path>
              <a:path w="5109385" h="3271253" stroke="0" extrusionOk="0">
                <a:moveTo>
                  <a:pt x="0" y="0"/>
                </a:moveTo>
                <a:cubicBezTo>
                  <a:pt x="216278" y="-57769"/>
                  <a:pt x="397582" y="19056"/>
                  <a:pt x="516616" y="0"/>
                </a:cubicBezTo>
                <a:cubicBezTo>
                  <a:pt x="635650" y="-19056"/>
                  <a:pt x="734693" y="20040"/>
                  <a:pt x="931043" y="0"/>
                </a:cubicBezTo>
                <a:cubicBezTo>
                  <a:pt x="1127393" y="-20040"/>
                  <a:pt x="1390826" y="24541"/>
                  <a:pt x="1600941" y="0"/>
                </a:cubicBezTo>
                <a:cubicBezTo>
                  <a:pt x="1811056" y="-24541"/>
                  <a:pt x="1911563" y="26879"/>
                  <a:pt x="2117556" y="0"/>
                </a:cubicBezTo>
                <a:cubicBezTo>
                  <a:pt x="2323549" y="-26879"/>
                  <a:pt x="2396962" y="38907"/>
                  <a:pt x="2634172" y="0"/>
                </a:cubicBezTo>
                <a:cubicBezTo>
                  <a:pt x="2871382" y="-38907"/>
                  <a:pt x="3027781" y="78505"/>
                  <a:pt x="3304069" y="0"/>
                </a:cubicBezTo>
                <a:cubicBezTo>
                  <a:pt x="3580357" y="-78505"/>
                  <a:pt x="3615361" y="39633"/>
                  <a:pt x="3769591" y="0"/>
                </a:cubicBezTo>
                <a:cubicBezTo>
                  <a:pt x="3923821" y="-39633"/>
                  <a:pt x="4198788" y="58754"/>
                  <a:pt x="4439488" y="0"/>
                </a:cubicBezTo>
                <a:cubicBezTo>
                  <a:pt x="4680188" y="-58754"/>
                  <a:pt x="4970677" y="68392"/>
                  <a:pt x="5109385" y="0"/>
                </a:cubicBezTo>
                <a:cubicBezTo>
                  <a:pt x="5119396" y="163639"/>
                  <a:pt x="5068522" y="328984"/>
                  <a:pt x="5109385" y="545209"/>
                </a:cubicBezTo>
                <a:cubicBezTo>
                  <a:pt x="5150248" y="761434"/>
                  <a:pt x="5092396" y="904755"/>
                  <a:pt x="5109385" y="1090418"/>
                </a:cubicBezTo>
                <a:cubicBezTo>
                  <a:pt x="5126374" y="1276081"/>
                  <a:pt x="5071114" y="1442181"/>
                  <a:pt x="5109385" y="1668339"/>
                </a:cubicBezTo>
                <a:cubicBezTo>
                  <a:pt x="5147656" y="1894497"/>
                  <a:pt x="5079258" y="2012167"/>
                  <a:pt x="5109385" y="2115410"/>
                </a:cubicBezTo>
                <a:cubicBezTo>
                  <a:pt x="5139512" y="2218653"/>
                  <a:pt x="5069032" y="2449777"/>
                  <a:pt x="5109385" y="2660619"/>
                </a:cubicBezTo>
                <a:cubicBezTo>
                  <a:pt x="5149738" y="2871461"/>
                  <a:pt x="5104107" y="3133100"/>
                  <a:pt x="5109385" y="3271253"/>
                </a:cubicBezTo>
                <a:cubicBezTo>
                  <a:pt x="4898526" y="3274194"/>
                  <a:pt x="4659287" y="3267899"/>
                  <a:pt x="4541676" y="3271253"/>
                </a:cubicBezTo>
                <a:cubicBezTo>
                  <a:pt x="4424065" y="3274607"/>
                  <a:pt x="4126291" y="3242069"/>
                  <a:pt x="3871778" y="3271253"/>
                </a:cubicBezTo>
                <a:cubicBezTo>
                  <a:pt x="3617265" y="3300437"/>
                  <a:pt x="3548552" y="3260090"/>
                  <a:pt x="3304069" y="3271253"/>
                </a:cubicBezTo>
                <a:cubicBezTo>
                  <a:pt x="3059586" y="3282416"/>
                  <a:pt x="3082373" y="3255949"/>
                  <a:pt x="2889641" y="3271253"/>
                </a:cubicBezTo>
                <a:cubicBezTo>
                  <a:pt x="2696909" y="3286557"/>
                  <a:pt x="2551497" y="3231997"/>
                  <a:pt x="2424119" y="3271253"/>
                </a:cubicBezTo>
                <a:cubicBezTo>
                  <a:pt x="2296741" y="3310509"/>
                  <a:pt x="1932196" y="3192036"/>
                  <a:pt x="1754222" y="3271253"/>
                </a:cubicBezTo>
                <a:cubicBezTo>
                  <a:pt x="1576248" y="3350470"/>
                  <a:pt x="1435343" y="3234098"/>
                  <a:pt x="1186513" y="3271253"/>
                </a:cubicBezTo>
                <a:cubicBezTo>
                  <a:pt x="937683" y="3308408"/>
                  <a:pt x="948325" y="3224028"/>
                  <a:pt x="720991" y="3271253"/>
                </a:cubicBezTo>
                <a:cubicBezTo>
                  <a:pt x="493657" y="3318478"/>
                  <a:pt x="200264" y="3197871"/>
                  <a:pt x="0" y="3271253"/>
                </a:cubicBezTo>
                <a:cubicBezTo>
                  <a:pt x="-20914" y="3058670"/>
                  <a:pt x="21267" y="3017940"/>
                  <a:pt x="0" y="2824182"/>
                </a:cubicBezTo>
                <a:cubicBezTo>
                  <a:pt x="-21267" y="2630424"/>
                  <a:pt x="10806" y="2547171"/>
                  <a:pt x="0" y="2377111"/>
                </a:cubicBezTo>
                <a:cubicBezTo>
                  <a:pt x="-10806" y="2207051"/>
                  <a:pt x="8528" y="1984451"/>
                  <a:pt x="0" y="1799189"/>
                </a:cubicBezTo>
                <a:cubicBezTo>
                  <a:pt x="-8528" y="1613927"/>
                  <a:pt x="6378" y="1462277"/>
                  <a:pt x="0" y="1319405"/>
                </a:cubicBezTo>
                <a:cubicBezTo>
                  <a:pt x="-6378" y="1176533"/>
                  <a:pt x="65234" y="1003961"/>
                  <a:pt x="0" y="708771"/>
                </a:cubicBezTo>
                <a:cubicBezTo>
                  <a:pt x="-65234" y="413581"/>
                  <a:pt x="39842" y="320434"/>
                  <a:pt x="0" y="0"/>
                </a:cubicBezTo>
                <a:close/>
              </a:path>
            </a:pathLst>
          </a:custGeom>
          <a:noFill/>
          <a:ln w="31750" cap="sq" cmpd="sng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zh-CN" altLang="en-US" dirty="0"/>
              <a:t>点击此处添加图像</a:t>
            </a:r>
          </a:p>
        </p:txBody>
      </p:sp>
    </p:spTree>
    <p:extLst>
      <p:ext uri="{BB962C8B-B14F-4D97-AF65-F5344CB8AC3E}">
        <p14:creationId xmlns:p14="http://schemas.microsoft.com/office/powerpoint/2010/main" val="280847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FEDA21E-A738-285D-AD65-8369E0B98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638" y="1531780"/>
            <a:ext cx="6849512" cy="38940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 </a:t>
            </a:r>
            <a: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 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端样机图片</a:t>
            </a:r>
            <a:endParaRPr lang="zh-CN" altLang="en-US" dirty="0"/>
          </a:p>
        </p:txBody>
      </p: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E7F8707D-BC71-455A-48FA-C7BA1501FD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91334" y="2825849"/>
            <a:ext cx="1631033" cy="3160127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添加移动端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样机图片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28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警告文本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71DE5-C0FA-B745-74D6-DE19DA0315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7459" y="523610"/>
            <a:ext cx="3126345" cy="277793"/>
          </a:xfrm>
          <a:prstGeom prst="roundRect">
            <a:avLst>
              <a:gd name="adj" fmla="val 16439"/>
            </a:avLst>
          </a:prstGeom>
          <a:ln w="6350">
            <a:solidFill>
              <a:srgbClr val="FB7299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单击此处添加警告文本</a:t>
            </a:r>
          </a:p>
        </p:txBody>
      </p:sp>
    </p:spTree>
    <p:extLst>
      <p:ext uri="{BB962C8B-B14F-4D97-AF65-F5344CB8AC3E}">
        <p14:creationId xmlns:p14="http://schemas.microsoft.com/office/powerpoint/2010/main" val="362094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声明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A0329-8BC1-7BBA-E9CC-2DF9E74E3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027" r="6483"/>
          <a:stretch/>
        </p:blipFill>
        <p:spPr>
          <a:xfrm>
            <a:off x="5760721" y="4888730"/>
            <a:ext cx="796290" cy="8414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42348-37F3-7209-2E55-935A20A38583}"/>
              </a:ext>
            </a:extLst>
          </p:cNvPr>
          <p:cNvSpPr txBox="1"/>
          <p:nvPr/>
        </p:nvSpPr>
        <p:spPr>
          <a:xfrm>
            <a:off x="3988694" y="2807264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©2024  </a:t>
            </a:r>
            <a:r>
              <a:rPr lang="zh-CN" altLang="en-US" sz="3200" b="0" dirty="0">
                <a:solidFill>
                  <a:schemeClr val="bg1"/>
                </a:solidFill>
                <a:latin typeface="方正硬笔行书简体" panose="02000000000000000000" pitchFamily="2" charset="-122"/>
                <a:ea typeface="方正硬笔行书简体" panose="02000000000000000000" pitchFamily="2" charset="-122"/>
              </a:rPr>
              <a:t>云昔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所有权利保留</a:t>
            </a:r>
          </a:p>
        </p:txBody>
      </p:sp>
    </p:spTree>
    <p:extLst>
      <p:ext uri="{BB962C8B-B14F-4D97-AF65-F5344CB8AC3E}">
        <p14:creationId xmlns:p14="http://schemas.microsoft.com/office/powerpoint/2010/main" val="3810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FCF8"/>
            </a:gs>
            <a:gs pos="100000">
              <a:srgbClr val="FCCFD7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8CABB2-E487-149A-6222-86E1D226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2A7E19-8F9E-C66F-3A63-3716F4A8C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单击此处添加文本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696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54" r:id="rId5"/>
    <p:sldLayoutId id="2147483650" r:id="rId6"/>
    <p:sldLayoutId id="2147483653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tencent://message/?uin=516879257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VincentSHI1230" TargetMode="External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s://blog.vincent1230.t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.png"/><Relationship Id="rId3" Type="http://schemas.openxmlformats.org/officeDocument/2006/relationships/hyperlink" Target="http://www.beian.gov.cn/portal/registerSystemInfo?recordcode=11010802035791" TargetMode="External"/><Relationship Id="rId7" Type="http://schemas.openxmlformats.org/officeDocument/2006/relationships/image" Target="../media/image3.png"/><Relationship Id="rId12" Type="http://schemas.openxmlformats.org/officeDocument/2006/relationships/hyperlink" Target="https://blog.vincent1230.top/" TargetMode="External"/><Relationship Id="rId2" Type="http://schemas.openxmlformats.org/officeDocument/2006/relationships/hyperlink" Target="https://beian.miit.gov.cn/#/Integrated/inde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tencent://message/?uin=516879257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hyperlink" Target="https://github.com/VincentSHI1230" TargetMode="External"/><Relationship Id="rId1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tedance/ByteTransformer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色头发的卡通人物&#10;&#10;描述已自动生成">
            <a:extLst>
              <a:ext uri="{FF2B5EF4-FFF2-40B4-BE49-F238E27FC236}">
                <a16:creationId xmlns:a16="http://schemas.microsoft.com/office/drawing/2014/main" id="{1A8A7977-5BD7-C99B-55E0-17EBF924D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525" y="1499518"/>
            <a:ext cx="5995477" cy="535848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4C9320-B99C-C76F-0A5B-2EFDB4E6AF46}"/>
              </a:ext>
            </a:extLst>
          </p:cNvPr>
          <p:cNvGrpSpPr/>
          <p:nvPr/>
        </p:nvGrpSpPr>
        <p:grpSpPr>
          <a:xfrm>
            <a:off x="0" y="1"/>
            <a:ext cx="12192000" cy="937259"/>
            <a:chOff x="0" y="1"/>
            <a:chExt cx="12192000" cy="93725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0414B55-9EB2-C8F2-8EB2-6C7884307A00}"/>
                </a:ext>
              </a:extLst>
            </p:cNvPr>
            <p:cNvSpPr/>
            <p:nvPr/>
          </p:nvSpPr>
          <p:spPr>
            <a:xfrm>
              <a:off x="0" y="1"/>
              <a:ext cx="12192000" cy="937259"/>
            </a:xfrm>
            <a:custGeom>
              <a:avLst/>
              <a:gdLst>
                <a:gd name="connsiteX0" fmla="*/ 0 w 12192000"/>
                <a:gd name="connsiteY0" fmla="*/ 0 h 937259"/>
                <a:gd name="connsiteX1" fmla="*/ 12192000 w 12192000"/>
                <a:gd name="connsiteY1" fmla="*/ 0 h 937259"/>
                <a:gd name="connsiteX2" fmla="*/ 12192000 w 12192000"/>
                <a:gd name="connsiteY2" fmla="*/ 718350 h 937259"/>
                <a:gd name="connsiteX3" fmla="*/ 12017208 w 12192000"/>
                <a:gd name="connsiteY3" fmla="*/ 932813 h 937259"/>
                <a:gd name="connsiteX4" fmla="*/ 11973100 w 12192000"/>
                <a:gd name="connsiteY4" fmla="*/ 937259 h 937259"/>
                <a:gd name="connsiteX5" fmla="*/ 218900 w 12192000"/>
                <a:gd name="connsiteY5" fmla="*/ 937259 h 937259"/>
                <a:gd name="connsiteX6" fmla="*/ 174792 w 12192000"/>
                <a:gd name="connsiteY6" fmla="*/ 932813 h 937259"/>
                <a:gd name="connsiteX7" fmla="*/ 0 w 12192000"/>
                <a:gd name="connsiteY7" fmla="*/ 718350 h 93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37259">
                  <a:moveTo>
                    <a:pt x="0" y="0"/>
                  </a:moveTo>
                  <a:lnTo>
                    <a:pt x="12192000" y="0"/>
                  </a:lnTo>
                  <a:lnTo>
                    <a:pt x="12192000" y="718350"/>
                  </a:lnTo>
                  <a:cubicBezTo>
                    <a:pt x="12192000" y="824138"/>
                    <a:pt x="12116962" y="912400"/>
                    <a:pt x="12017208" y="932813"/>
                  </a:cubicBezTo>
                  <a:lnTo>
                    <a:pt x="11973100" y="937259"/>
                  </a:lnTo>
                  <a:lnTo>
                    <a:pt x="218900" y="937259"/>
                  </a:lnTo>
                  <a:lnTo>
                    <a:pt x="174792" y="932813"/>
                  </a:lnTo>
                  <a:cubicBezTo>
                    <a:pt x="75038" y="912400"/>
                    <a:pt x="0" y="824138"/>
                    <a:pt x="0" y="718350"/>
                  </a:cubicBezTo>
                  <a:close/>
                </a:path>
              </a:pathLst>
            </a:custGeom>
            <a:solidFill>
              <a:srgbClr val="FB7299"/>
            </a:solidFill>
            <a:ln>
              <a:solidFill>
                <a:srgbClr val="FB7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418953-C541-95AA-8AF9-3E8CB1BE1F39}"/>
                </a:ext>
              </a:extLst>
            </p:cNvPr>
            <p:cNvSpPr txBox="1"/>
            <p:nvPr/>
          </p:nvSpPr>
          <p:spPr>
            <a:xfrm>
              <a:off x="982441" y="283964"/>
              <a:ext cx="5418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人工智能前沿专题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课程实践汇报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2280A7-3A8D-5A21-55C9-25A9DDA2AAEB}"/>
                </a:ext>
              </a:extLst>
            </p:cNvPr>
            <p:cNvGrpSpPr/>
            <p:nvPr/>
          </p:nvGrpSpPr>
          <p:grpSpPr>
            <a:xfrm>
              <a:off x="10245027" y="303907"/>
              <a:ext cx="1287138" cy="329446"/>
              <a:chOff x="10234867" y="323850"/>
              <a:chExt cx="1287138" cy="3294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5F42766-98AE-F55C-023B-1A9AC7AAEDC7}"/>
                  </a:ext>
                </a:extLst>
              </p:cNvPr>
              <p:cNvGrpSpPr/>
              <p:nvPr/>
            </p:nvGrpSpPr>
            <p:grpSpPr>
              <a:xfrm>
                <a:off x="10713713" y="323850"/>
                <a:ext cx="329446" cy="329446"/>
                <a:chOff x="3095620" y="4139360"/>
                <a:chExt cx="468000" cy="468000"/>
              </a:xfrm>
            </p:grpSpPr>
            <p:sp>
              <p:nvSpPr>
                <p:cNvPr id="16" name="矩形: 圆角 15">
                  <a:hlinkClick r:id="rId3"/>
                  <a:extLst>
                    <a:ext uri="{FF2B5EF4-FFF2-40B4-BE49-F238E27FC236}">
                      <a16:creationId xmlns:a16="http://schemas.microsoft.com/office/drawing/2014/main" id="{A0D188D1-102A-8632-DC57-96DC5C7F2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7" name="图形 16">
                  <a:hlinkClick r:id="rId3"/>
                  <a:extLst>
                    <a:ext uri="{FF2B5EF4-FFF2-40B4-BE49-F238E27FC236}">
                      <a16:creationId xmlns:a16="http://schemas.microsoft.com/office/drawing/2014/main" id="{CC3D02AE-797C-6576-954A-5C62808E8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21073D5-0179-45F7-36EB-283BCB9A9563}"/>
                  </a:ext>
                </a:extLst>
              </p:cNvPr>
              <p:cNvGrpSpPr/>
              <p:nvPr/>
            </p:nvGrpSpPr>
            <p:grpSpPr>
              <a:xfrm>
                <a:off x="10234867" y="323850"/>
                <a:ext cx="329446" cy="329446"/>
                <a:chOff x="1544310" y="4852640"/>
                <a:chExt cx="468000" cy="468000"/>
              </a:xfrm>
            </p:grpSpPr>
            <p:sp>
              <p:nvSpPr>
                <p:cNvPr id="14" name="矩形: 圆角 13">
                  <a:hlinkClick r:id="rId6"/>
                  <a:extLst>
                    <a:ext uri="{FF2B5EF4-FFF2-40B4-BE49-F238E27FC236}">
                      <a16:creationId xmlns:a16="http://schemas.microsoft.com/office/drawing/2014/main" id="{93BB0E4B-3F0F-72FE-DACD-D6A1CFFE5A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5" name="图形 14">
                  <a:hlinkClick r:id="rId6"/>
                  <a:extLst>
                    <a:ext uri="{FF2B5EF4-FFF2-40B4-BE49-F238E27FC236}">
                      <a16:creationId xmlns:a16="http://schemas.microsoft.com/office/drawing/2014/main" id="{2076624E-4885-C2D6-2ED9-2F80EBF38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266F7DC-1D20-644E-DD2F-FC59B1B7A5E5}"/>
                  </a:ext>
                </a:extLst>
              </p:cNvPr>
              <p:cNvGrpSpPr/>
              <p:nvPr/>
            </p:nvGrpSpPr>
            <p:grpSpPr>
              <a:xfrm>
                <a:off x="11192559" y="323850"/>
                <a:ext cx="329446" cy="329446"/>
                <a:chOff x="3095620" y="5390165"/>
                <a:chExt cx="468000" cy="468000"/>
              </a:xfrm>
            </p:grpSpPr>
            <p:sp>
              <p:nvSpPr>
                <p:cNvPr id="12" name="矩形: 圆角 11">
                  <a:hlinkClick r:id="rId9"/>
                  <a:extLst>
                    <a:ext uri="{FF2B5EF4-FFF2-40B4-BE49-F238E27FC236}">
                      <a16:creationId xmlns:a16="http://schemas.microsoft.com/office/drawing/2014/main" id="{7C03C805-98DB-9CFF-7E81-8C11CA3432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3" name="图形 12">
                  <a:hlinkClick r:id="rId9"/>
                  <a:extLst>
                    <a:ext uri="{FF2B5EF4-FFF2-40B4-BE49-F238E27FC236}">
                      <a16:creationId xmlns:a16="http://schemas.microsoft.com/office/drawing/2014/main" id="{3D98C769-08C7-A062-FB9A-B063DF60F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97FC25-44B2-9D37-2C91-DB7920F0923E}"/>
                </a:ext>
              </a:extLst>
            </p:cNvPr>
            <p:cNvSpPr/>
            <p:nvPr/>
          </p:nvSpPr>
          <p:spPr>
            <a:xfrm>
              <a:off x="527756" y="241288"/>
              <a:ext cx="454685" cy="454686"/>
            </a:xfrm>
            <a:prstGeom prst="round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7CBE5C6-CEEC-44BF-0E8E-97AB3B229BCD}"/>
              </a:ext>
            </a:extLst>
          </p:cNvPr>
          <p:cNvSpPr txBox="1"/>
          <p:nvPr/>
        </p:nvSpPr>
        <p:spPr>
          <a:xfrm>
            <a:off x="595874" y="5342930"/>
            <a:ext cx="26342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课程实践汇报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史胤隆  朱誉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尹立琦  武子文  郝瑞  拉平</a:t>
            </a:r>
          </a:p>
        </p:txBody>
      </p:sp>
    </p:spTree>
    <p:extLst>
      <p:ext uri="{BB962C8B-B14F-4D97-AF65-F5344CB8AC3E}">
        <p14:creationId xmlns:p14="http://schemas.microsoft.com/office/powerpoint/2010/main" val="186697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与其他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实现的端到端性能对比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2DF1D4-30D0-C0AE-490F-1B8E27997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4"/>
          <a:stretch/>
        </p:blipFill>
        <p:spPr bwMode="auto">
          <a:xfrm>
            <a:off x="4560425" y="1613993"/>
            <a:ext cx="6964403" cy="45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41E8ED-3D2C-A69A-0D33-75CA61039E73}"/>
              </a:ext>
            </a:extLst>
          </p:cNvPr>
          <p:cNvSpPr txBox="1"/>
          <p:nvPr/>
        </p:nvSpPr>
        <p:spPr>
          <a:xfrm>
            <a:off x="838199" y="2051115"/>
            <a:ext cx="34212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 ByteTransformer 自己的基线版本对比，开启各种优化后总体相对基线提升 60%。拆解各优化手段对性能的影响如下：add-bias &amp; LayerNorm fusion 可以提高性能 3.2%将 add-bias &amp; GELU fuse 到 GEMM epilogue 可以进一步提高 3.8%引入 remove padding 算法，性能提高 24%FMHA 额外提高 20%</a:t>
            </a:r>
          </a:p>
        </p:txBody>
      </p:sp>
    </p:spTree>
    <p:extLst>
      <p:ext uri="{BB962C8B-B14F-4D97-AF65-F5344CB8AC3E}">
        <p14:creationId xmlns:p14="http://schemas.microsoft.com/office/powerpoint/2010/main" val="290967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与其他框架性能对比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41E8ED-3D2C-A69A-0D33-75CA61039E73}"/>
              </a:ext>
            </a:extLst>
          </p:cNvPr>
          <p:cNvSpPr txBox="1"/>
          <p:nvPr/>
        </p:nvSpPr>
        <p:spPr>
          <a:xfrm>
            <a:off x="1717393" y="1965170"/>
            <a:ext cx="87572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在使用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NVIDIA A100 GPU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进行变长序列输入的实验中，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的融合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MHA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性能超过了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PyTorch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6.13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倍。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对于前向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BERT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Transformer,ByteTransformer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的端到端性能超过了其他流行的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框架，如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PyTorch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JIT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TensorFlow XLA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TencentTurboTransformer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Microsoft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DeepSpeed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-Inference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NVIDlA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FasterTransformer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分别提高了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87%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131%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138%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74%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55%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1026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417DB1-67C0-7751-42BB-A0BBD5923CC8}"/>
              </a:ext>
            </a:extLst>
          </p:cNvPr>
          <p:cNvSpPr txBox="1"/>
          <p:nvPr/>
        </p:nvSpPr>
        <p:spPr>
          <a:xfrm>
            <a:off x="2264057" y="1675731"/>
            <a:ext cx="76638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想象一下，你有一家快递公司，需要将包裹从一个城市运送到另一个城市。在这个过程中，你的车辆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（在这个比喻中，车辆就像是计算机处理信息的方式）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需要高效地装载和运送各种大小的包裹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（这里的包裹就是数据或信息）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。传统的做法可能需要所有的包裹都装在同样大小的箱子里，这样就会浪费很多空间，因为不是所有的包裹都能完美地填满箱子。这就像是传统的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模型在处理不同长度的文本时，需要添加一些无意义的内容来使得它们长度一致。</a:t>
            </a:r>
          </a:p>
        </p:txBody>
      </p:sp>
    </p:spTree>
    <p:extLst>
      <p:ext uri="{BB962C8B-B14F-4D97-AF65-F5344CB8AC3E}">
        <p14:creationId xmlns:p14="http://schemas.microsoft.com/office/powerpoint/2010/main" val="230178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417DB1-67C0-7751-42BB-A0BBD5923CC8}"/>
              </a:ext>
            </a:extLst>
          </p:cNvPr>
          <p:cNvSpPr txBox="1"/>
          <p:nvPr/>
        </p:nvSpPr>
        <p:spPr>
          <a:xfrm>
            <a:off x="2264057" y="2034546"/>
            <a:ext cx="76638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现在，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就像是一种新型的快递服务，它能够更加智能地处理包裹，不需要所有的包裹都装在同样大小的箱子里。它可以根据每个包裹的实际大小来调整，这样就不会有空间浪费，车辆也能更快地运送包裹到目的地。在计算机的世界里，这意味着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能够更有效的数据，不需要进行无意义的计算，从而节省时间和资源。</a:t>
            </a:r>
          </a:p>
        </p:txBody>
      </p:sp>
    </p:spTree>
    <p:extLst>
      <p:ext uri="{BB962C8B-B14F-4D97-AF65-F5344CB8AC3E}">
        <p14:creationId xmlns:p14="http://schemas.microsoft.com/office/powerpoint/2010/main" val="71622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BC0830-B01F-586E-854E-FE7465A9A645}"/>
              </a:ext>
            </a:extLst>
          </p:cNvPr>
          <p:cNvGrpSpPr/>
          <p:nvPr/>
        </p:nvGrpSpPr>
        <p:grpSpPr>
          <a:xfrm>
            <a:off x="3359735" y="2951945"/>
            <a:ext cx="6641562" cy="923330"/>
            <a:chOff x="3224471" y="5291350"/>
            <a:chExt cx="6641562" cy="9233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39D9555-639A-1C59-0F1C-72A6FA199F7B}"/>
                </a:ext>
              </a:extLst>
            </p:cNvPr>
            <p:cNvSpPr txBox="1"/>
            <p:nvPr/>
          </p:nvSpPr>
          <p:spPr>
            <a:xfrm>
              <a:off x="3224471" y="5291350"/>
              <a:ext cx="6641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中国境内合法备案</a:t>
              </a:r>
              <a:endParaRPr lang="en-US" altLang="zh-CN" sz="24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endParaRPr lang="en-US" altLang="zh-CN" sz="12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ICP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2021020134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-2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     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京公网安备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11010802035791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 </a:t>
              </a:r>
              <a:endParaRPr lang="zh-CN" altLang="en-US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8" name="Picture 2">
              <a:hlinkClick r:id="rId3"/>
              <a:extLst>
                <a:ext uri="{FF2B5EF4-FFF2-40B4-BE49-F238E27FC236}">
                  <a16:creationId xmlns:a16="http://schemas.microsoft.com/office/drawing/2014/main" id="{57EFF703-7991-46AE-E587-AB11C01B1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891" y="5886667"/>
              <a:ext cx="248365" cy="24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202134-6E4C-8814-1878-C41A425BA3D5}"/>
              </a:ext>
            </a:extLst>
          </p:cNvPr>
          <p:cNvGrpSpPr/>
          <p:nvPr/>
        </p:nvGrpSpPr>
        <p:grpSpPr>
          <a:xfrm>
            <a:off x="0" y="0"/>
            <a:ext cx="1267428" cy="6857998"/>
            <a:chOff x="1" y="0"/>
            <a:chExt cx="1267428" cy="6857998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148C712-C31B-0AA4-8685-D41FA7631580}"/>
                </a:ext>
              </a:extLst>
            </p:cNvPr>
            <p:cNvSpPr/>
            <p:nvPr/>
          </p:nvSpPr>
          <p:spPr>
            <a:xfrm>
              <a:off x="1" y="0"/>
              <a:ext cx="1267428" cy="6857998"/>
            </a:xfrm>
            <a:custGeom>
              <a:avLst/>
              <a:gdLst>
                <a:gd name="connsiteX0" fmla="*/ 0 w 1267428"/>
                <a:gd name="connsiteY0" fmla="*/ 0 h 6857998"/>
                <a:gd name="connsiteX1" fmla="*/ 979025 w 1267428"/>
                <a:gd name="connsiteY1" fmla="*/ 0 h 6857998"/>
                <a:gd name="connsiteX2" fmla="*/ 1091281 w 1267428"/>
                <a:gd name="connsiteY2" fmla="*/ 22664 h 6857998"/>
                <a:gd name="connsiteX3" fmla="*/ 1267428 w 1267428"/>
                <a:gd name="connsiteY3" fmla="*/ 288407 h 6857998"/>
                <a:gd name="connsiteX4" fmla="*/ 1267428 w 1267428"/>
                <a:gd name="connsiteY4" fmla="*/ 6569590 h 6857998"/>
                <a:gd name="connsiteX5" fmla="*/ 979020 w 1267428"/>
                <a:gd name="connsiteY5" fmla="*/ 6857998 h 6857998"/>
                <a:gd name="connsiteX6" fmla="*/ 0 w 1267428"/>
                <a:gd name="connsiteY6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7428" h="6857998">
                  <a:moveTo>
                    <a:pt x="0" y="0"/>
                  </a:moveTo>
                  <a:lnTo>
                    <a:pt x="979025" y="0"/>
                  </a:lnTo>
                  <a:lnTo>
                    <a:pt x="1091281" y="22664"/>
                  </a:lnTo>
                  <a:cubicBezTo>
                    <a:pt x="1194795" y="66446"/>
                    <a:pt x="1267428" y="168945"/>
                    <a:pt x="1267428" y="288407"/>
                  </a:cubicBezTo>
                  <a:lnTo>
                    <a:pt x="1267428" y="6569590"/>
                  </a:lnTo>
                  <a:cubicBezTo>
                    <a:pt x="1267428" y="6728873"/>
                    <a:pt x="1138303" y="6857998"/>
                    <a:pt x="979020" y="6857998"/>
                  </a:cubicBezTo>
                  <a:lnTo>
                    <a:pt x="0" y="6857998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E7E53C9-95BB-C183-D1BE-7FD1A5A2E5B1}"/>
                </a:ext>
              </a:extLst>
            </p:cNvPr>
            <p:cNvGrpSpPr/>
            <p:nvPr/>
          </p:nvGrpSpPr>
          <p:grpSpPr>
            <a:xfrm>
              <a:off x="406372" y="414401"/>
              <a:ext cx="470074" cy="4027462"/>
              <a:chOff x="617053" y="1317733"/>
              <a:chExt cx="470074" cy="402746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8B2F137-C106-7FB8-3C1A-C62F94C5F777}"/>
                  </a:ext>
                </a:extLst>
              </p:cNvPr>
              <p:cNvSpPr txBox="1"/>
              <p:nvPr/>
            </p:nvSpPr>
            <p:spPr>
              <a:xfrm>
                <a:off x="656240" y="1908998"/>
                <a:ext cx="430887" cy="343619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智能计算系统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》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课程期中研读汇报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35" name="图片 34" descr="卡通人物&#10;&#10;描述已自动生成">
                <a:extLst>
                  <a:ext uri="{FF2B5EF4-FFF2-40B4-BE49-F238E27FC236}">
                    <a16:creationId xmlns:a16="http://schemas.microsoft.com/office/drawing/2014/main" id="{5AA25DC4-0CAB-4E89-150F-0994B733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053" y="1317733"/>
                <a:ext cx="454686" cy="454686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4B6FCF-FA2D-2010-BAB5-2B4B1638F77B}"/>
                </a:ext>
              </a:extLst>
            </p:cNvPr>
            <p:cNvGrpSpPr/>
            <p:nvPr/>
          </p:nvGrpSpPr>
          <p:grpSpPr>
            <a:xfrm>
              <a:off x="465501" y="4820792"/>
              <a:ext cx="329446" cy="1401486"/>
              <a:chOff x="465502" y="5000197"/>
              <a:chExt cx="329446" cy="140148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C9B4B72-E5BC-621F-9E68-1278E78EA6E9}"/>
                  </a:ext>
                </a:extLst>
              </p:cNvPr>
              <p:cNvGrpSpPr/>
              <p:nvPr/>
            </p:nvGrpSpPr>
            <p:grpSpPr>
              <a:xfrm>
                <a:off x="465502" y="5536217"/>
                <a:ext cx="329446" cy="329446"/>
                <a:chOff x="3095620" y="4139360"/>
                <a:chExt cx="468000" cy="468000"/>
              </a:xfrm>
            </p:grpSpPr>
            <p:sp>
              <p:nvSpPr>
                <p:cNvPr id="32" name="矩形: 圆角 31">
                  <a:hlinkClick r:id="rId6"/>
                  <a:extLst>
                    <a:ext uri="{FF2B5EF4-FFF2-40B4-BE49-F238E27FC236}">
                      <a16:creationId xmlns:a16="http://schemas.microsoft.com/office/drawing/2014/main" id="{6591F3A3-1F28-EE4F-054B-EAD72F2F73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3" name="图形 32">
                  <a:hlinkClick r:id="rId6"/>
                  <a:extLst>
                    <a:ext uri="{FF2B5EF4-FFF2-40B4-BE49-F238E27FC236}">
                      <a16:creationId xmlns:a16="http://schemas.microsoft.com/office/drawing/2014/main" id="{09CF6BAC-13DB-DD4C-8975-3B36A86A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F6D274D-9F50-8876-58AD-09F888C9C288}"/>
                  </a:ext>
                </a:extLst>
              </p:cNvPr>
              <p:cNvGrpSpPr/>
              <p:nvPr/>
            </p:nvGrpSpPr>
            <p:grpSpPr>
              <a:xfrm>
                <a:off x="465502" y="5000197"/>
                <a:ext cx="329446" cy="329446"/>
                <a:chOff x="1544310" y="4852640"/>
                <a:chExt cx="468000" cy="468000"/>
              </a:xfrm>
            </p:grpSpPr>
            <p:sp>
              <p:nvSpPr>
                <p:cNvPr id="30" name="矩形: 圆角 29">
                  <a:hlinkClick r:id="rId9"/>
                  <a:extLst>
                    <a:ext uri="{FF2B5EF4-FFF2-40B4-BE49-F238E27FC236}">
                      <a16:creationId xmlns:a16="http://schemas.microsoft.com/office/drawing/2014/main" id="{86F55988-6182-8B96-097B-2C78B10BF0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1" name="图形 30">
                  <a:hlinkClick r:id="rId9"/>
                  <a:extLst>
                    <a:ext uri="{FF2B5EF4-FFF2-40B4-BE49-F238E27FC236}">
                      <a16:creationId xmlns:a16="http://schemas.microsoft.com/office/drawing/2014/main" id="{1E794049-0D54-C52F-21C2-8599AB60A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E8CCBE0-8774-C221-5E25-CC4465F9553D}"/>
                  </a:ext>
                </a:extLst>
              </p:cNvPr>
              <p:cNvGrpSpPr/>
              <p:nvPr/>
            </p:nvGrpSpPr>
            <p:grpSpPr>
              <a:xfrm>
                <a:off x="465502" y="6072237"/>
                <a:ext cx="329446" cy="329446"/>
                <a:chOff x="3095620" y="5390165"/>
                <a:chExt cx="468000" cy="468000"/>
              </a:xfrm>
            </p:grpSpPr>
            <p:sp>
              <p:nvSpPr>
                <p:cNvPr id="26" name="矩形: 圆角 25">
                  <a:hlinkClick r:id="rId12"/>
                  <a:extLst>
                    <a:ext uri="{FF2B5EF4-FFF2-40B4-BE49-F238E27FC236}">
                      <a16:creationId xmlns:a16="http://schemas.microsoft.com/office/drawing/2014/main" id="{21796DFC-345A-26FE-5ACD-00F0D07521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27" name="图形 26">
                  <a:hlinkClick r:id="rId12"/>
                  <a:extLst>
                    <a:ext uri="{FF2B5EF4-FFF2-40B4-BE49-F238E27FC236}">
                      <a16:creationId xmlns:a16="http://schemas.microsoft.com/office/drawing/2014/main" id="{16FA6618-FC54-D1D8-51E0-003ABB3D2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53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1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论文荣誉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D0CA91-B733-B129-4112-957EC5BCD337}"/>
              </a:ext>
            </a:extLst>
          </p:cNvPr>
          <p:cNvSpPr txBox="1"/>
          <p:nvPr/>
        </p:nvSpPr>
        <p:spPr>
          <a:xfrm>
            <a:off x="4170223" y="2108079"/>
            <a:ext cx="69669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在第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37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届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国际并行和分布式处理大会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(IPDPS 2023)</a:t>
            </a:r>
          </a:p>
        </p:txBody>
      </p:sp>
      <p:pic>
        <p:nvPicPr>
          <p:cNvPr id="8" name="Picture 2" descr="图像">
            <a:extLst>
              <a:ext uri="{FF2B5EF4-FFF2-40B4-BE49-F238E27FC236}">
                <a16:creationId xmlns:a16="http://schemas.microsoft.com/office/drawing/2014/main" id="{45F544D3-976D-6402-19C4-865B584E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3" r="21355" b="52717"/>
          <a:stretch/>
        </p:blipFill>
        <p:spPr bwMode="auto">
          <a:xfrm>
            <a:off x="1617402" y="1705180"/>
            <a:ext cx="2595783" cy="24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0AB23A-3BD4-20B0-5F51-B5281BA70500}"/>
              </a:ext>
            </a:extLst>
          </p:cNvPr>
          <p:cNvSpPr txBox="1"/>
          <p:nvPr/>
        </p:nvSpPr>
        <p:spPr>
          <a:xfrm>
            <a:off x="3672288" y="4826643"/>
            <a:ext cx="4692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最佳论文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(1 of 396)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35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923C5F-380A-6AB3-59DD-CDA9ED87B49B}"/>
              </a:ext>
            </a:extLst>
          </p:cNvPr>
          <p:cNvSpPr txBox="1"/>
          <p:nvPr/>
        </p:nvSpPr>
        <p:spPr>
          <a:xfrm>
            <a:off x="4205315" y="1689903"/>
            <a:ext cx="7473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模型（直译为“变换器”）是一种采用注意力机制的深度学习模型，这一机制可以按输入数据各部分重要性的不同而分配不同的权重。该模型主要用于自然语言处理（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）与电脑视觉（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）领域。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与循环神经网络（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）一样，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模型旨在处理自然语言等顺序输入数据，可应用于翻译、文本摘要等任务。而与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不同的是，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模型能够一次性处理所有输入数据。注意力机制可以为输入序列中的任意位置提供上下文。如果输入数据是自然语言，则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不必像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一样一次只处理一个单词，这种架构允许更多的并行计算，并以此减少训练时间。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年由谷歌大脑的一个团队推出，现已逐步取代长短期记忆（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模型成为了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问题的首选模型。并行化优势允许其在更大的数据集上进行训练。这也促成了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等预训练模型的发展。这些系统使用了维基百科、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Common Crawl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等大型语料库进行训练，并可以针对特定任务进行微调。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6FAAE-7AF4-1BAA-7F64-1EC748FE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71" y="1290576"/>
            <a:ext cx="3578822" cy="48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通俗解释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923C5F-380A-6AB3-59DD-CDA9ED87B49B}"/>
              </a:ext>
            </a:extLst>
          </p:cNvPr>
          <p:cNvSpPr txBox="1"/>
          <p:nvPr/>
        </p:nvSpPr>
        <p:spPr>
          <a:xfrm>
            <a:off x="4436733" y="2025568"/>
            <a:ext cx="7010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是自然语言处理领域中的重要模型，但是它的参数空间越来越大，需要更高的性能来加速计算。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自然语言处理问题中，句子的长度经常不同，这就需要处理变长输入序列。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6FAAE-7AF4-1BAA-7F64-1EC748FE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71" y="1290576"/>
            <a:ext cx="3578822" cy="48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变长文本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 free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4C443F-D441-4D4D-B83C-D65E743B9C68}"/>
              </a:ext>
            </a:extLst>
          </p:cNvPr>
          <p:cNvSpPr txBox="1"/>
          <p:nvPr/>
        </p:nvSpPr>
        <p:spPr>
          <a:xfrm>
            <a:off x="838199" y="1723816"/>
            <a:ext cx="103940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在自然语言处理（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）中被广泛使用，随着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GPT-3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等大型模型的出现和发展，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模型的重要性变得越来越突出。这些大型模型通常具有超过一亿个参数，需要大量的计算资源和时间进行训练和推理。因此，优化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性能变得非常重要。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现有的一些深度学习框架，如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Tensorflow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NVIDIA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TensorRT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等，要求输入序列长度相同，才能利用批处理加速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计算。然而，在实际场景中，输入序列通常是变长的，而零填充会引入大量的额外计算开销。有一些方法在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kernel launch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前对具有相似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seqlen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的输入分组，以最小化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，但无法实现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 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。字节跳动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团队先前提出的 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effective Transformer”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，通过对输入的重排列，实现了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QKV projection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MLP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 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self attention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部分仍然需要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为了解决这个问题，字节跳动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团队提出了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，它实现了变长输入的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 free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计算，并且实现了全面的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kernel fusion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以进一步提高性能。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72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Remove padding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83E692-2368-4B52-F094-5B23DAE8CD6E}"/>
              </a:ext>
            </a:extLst>
          </p:cNvPr>
          <p:cNvSpPr txBox="1"/>
          <p:nvPr/>
        </p:nvSpPr>
        <p:spPr>
          <a:xfrm>
            <a:off x="1966008" y="1413715"/>
            <a:ext cx="8259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算法步骤：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 attention mask 的前缀和，作为 offsets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 offsets 把输入张量从 [batch_size, seqlen, hidden_size] 重排列为 valid_seqlen, hidden_size] ，再参与后续的矩阵乘计算，实现 padding free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31A62B-E069-C264-E999-BDDE15E3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/>
        </p:blipFill>
        <p:spPr bwMode="auto">
          <a:xfrm>
            <a:off x="2263303" y="3046847"/>
            <a:ext cx="7283430" cy="307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FMHA (Fused Multi-Head Attention)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A1CA4-B9C8-2574-2308-89988D250274}"/>
              </a:ext>
            </a:extLst>
          </p:cNvPr>
          <p:cNvSpPr txBox="1"/>
          <p:nvPr/>
        </p:nvSpPr>
        <p:spPr>
          <a:xfrm>
            <a:off x="1714258" y="2489763"/>
            <a:ext cx="87634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为了优化 attention 部分的性能，ByteTransformer 中实现了 fused multi-head attention 算子。对于 seqlen 长度，以 384 为界划分为两种实现方式: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对于短 seqlen, 因为可以把 QK 整行放在共享内存进行 softmax 操作，矩阵乘通过调用 wmma 接口使用 TensorCore 保证高性能。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对于长 seqlen, 因为共享内存大小限制，不能在一个 kernel 中完成所有操作。基于高性能的 CUTLASS grouped GEMM, 分成两个 gemm kernel 实现，并把 add_bias, softmax 等操作 fused 到 GEMM kernel 中。</a:t>
            </a:r>
          </a:p>
        </p:txBody>
      </p:sp>
    </p:spTree>
    <p:extLst>
      <p:ext uri="{BB962C8B-B14F-4D97-AF65-F5344CB8AC3E}">
        <p14:creationId xmlns:p14="http://schemas.microsoft.com/office/powerpoint/2010/main" val="28198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通俗解释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A1CA4-B9C8-2574-2308-89988D250274}"/>
              </a:ext>
            </a:extLst>
          </p:cNvPr>
          <p:cNvSpPr txBox="1"/>
          <p:nvPr/>
        </p:nvSpPr>
        <p:spPr>
          <a:xfrm>
            <a:off x="1021104" y="2009415"/>
            <a:ext cx="101497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Padding-Free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提出了一种无需填充的算法，从而避免了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对零填充标记的多余计算。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架构优化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ByteTransformer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还对 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的功能模块进行了架构感知的优化，特别是性能关键的 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Multi-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HeadAttention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(MHA)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算法。</a:t>
            </a:r>
          </a:p>
        </p:txBody>
      </p:sp>
    </p:spTree>
    <p:extLst>
      <p:ext uri="{BB962C8B-B14F-4D97-AF65-F5344CB8AC3E}">
        <p14:creationId xmlns:p14="http://schemas.microsoft.com/office/powerpoint/2010/main" val="366926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开源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0937C3-945B-F7E2-BF3A-31D7D3D79E5B}"/>
              </a:ext>
            </a:extLst>
          </p:cNvPr>
          <p:cNvSpPr txBox="1"/>
          <p:nvPr/>
        </p:nvSpPr>
        <p:spPr>
          <a:xfrm>
            <a:off x="917777" y="2509546"/>
            <a:ext cx="33532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目前，字节跳动 AML 团队已经在 GitHub 上开源了 ByteTransformer 的标准 BERT 实现。除此之外，字节内部版本还支持了许多 Transformer 变种，比如 Deberta, Roformer，T5 等等。代码实现易于拓展，并且上述各种优化手段也可以方便地应用到变种 Transformer 中。</a:t>
            </a:r>
          </a:p>
        </p:txBody>
      </p:sp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63758BE8-91D4-D049-34AD-E9F4233F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52" y="2272988"/>
            <a:ext cx="6670876" cy="3335438"/>
          </a:xfrm>
          <a:prstGeom prst="rect">
            <a:avLst/>
          </a:prstGeom>
          <a:ln w="19050">
            <a:solidFill>
              <a:srgbClr val="FB7299"/>
            </a:solidFill>
          </a:ln>
        </p:spPr>
      </p:pic>
    </p:spTree>
    <p:extLst>
      <p:ext uri="{BB962C8B-B14F-4D97-AF65-F5344CB8AC3E}">
        <p14:creationId xmlns:p14="http://schemas.microsoft.com/office/powerpoint/2010/main" val="206022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个人样式模板">
  <a:themeElements>
    <a:clrScheme name="个人规范色">
      <a:dk1>
        <a:srgbClr val="FB7299"/>
      </a:dk1>
      <a:lt1>
        <a:srgbClr val="FFFFFF"/>
      </a:lt1>
      <a:dk2>
        <a:srgbClr val="FB7299"/>
      </a:dk2>
      <a:lt2>
        <a:srgbClr val="FFFFFF"/>
      </a:lt2>
      <a:accent1>
        <a:srgbClr val="00B0F0"/>
      </a:accent1>
      <a:accent2>
        <a:srgbClr val="CEA8E8"/>
      </a:accent2>
      <a:accent3>
        <a:srgbClr val="EAA6BB"/>
      </a:accent3>
      <a:accent4>
        <a:srgbClr val="295C9F"/>
      </a:accent4>
      <a:accent5>
        <a:srgbClr val="CFFCF8"/>
      </a:accent5>
      <a:accent6>
        <a:srgbClr val="FCCFD7"/>
      </a:accent6>
      <a:hlink>
        <a:srgbClr val="FB7299"/>
      </a:hlink>
      <a:folHlink>
        <a:srgbClr val="FB7299"/>
      </a:folHlink>
    </a:clrScheme>
    <a:fontScheme name="全部使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1248</Words>
  <Application>Microsoft Office PowerPoint</Application>
  <PresentationFormat>宽屏</PresentationFormat>
  <Paragraphs>51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方正硬笔行书简体</vt:lpstr>
      <vt:lpstr>微软雅黑</vt:lpstr>
      <vt:lpstr>微软雅黑 Light</vt:lpstr>
      <vt:lpstr>Arial</vt:lpstr>
      <vt:lpstr>个人样式模板</vt:lpstr>
      <vt:lpstr>PowerPoint 演示文稿</vt:lpstr>
      <vt:lpstr>论文荣誉</vt:lpstr>
      <vt:lpstr>什么是 Transformer 模型</vt:lpstr>
      <vt:lpstr>通俗解释</vt:lpstr>
      <vt:lpstr>Transformer 变长文本 padding free</vt:lpstr>
      <vt:lpstr>Remove padding 算法</vt:lpstr>
      <vt:lpstr>FMHA (Fused Multi-Head Attention)</vt:lpstr>
      <vt:lpstr>通俗解释</vt:lpstr>
      <vt:lpstr>开源</vt:lpstr>
      <vt:lpstr>与其他 Transformer 实现的端到端性能对比</vt:lpstr>
      <vt:lpstr>与其他框架性能对比</vt:lpstr>
      <vt:lpstr>意义</vt:lpstr>
      <vt:lpstr>意义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胤隆</dc:creator>
  <cp:lastModifiedBy>胤隆 史</cp:lastModifiedBy>
  <cp:revision>67</cp:revision>
  <dcterms:created xsi:type="dcterms:W3CDTF">2022-12-14T21:34:30Z</dcterms:created>
  <dcterms:modified xsi:type="dcterms:W3CDTF">2024-05-21T04:24:18Z</dcterms:modified>
</cp:coreProperties>
</file>